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  <p:sldMasterId id="2147483684" r:id="rId4"/>
    <p:sldMasterId id="2147483732" r:id="rId5"/>
    <p:sldMasterId id="2147483744" r:id="rId6"/>
  </p:sldMasterIdLst>
  <p:sldIdLst>
    <p:sldId id="276" r:id="rId7"/>
    <p:sldId id="262" r:id="rId8"/>
    <p:sldId id="309" r:id="rId9"/>
    <p:sldId id="311" r:id="rId10"/>
    <p:sldId id="313" r:id="rId11"/>
    <p:sldId id="264" r:id="rId12"/>
    <p:sldId id="306" r:id="rId13"/>
    <p:sldId id="296" r:id="rId14"/>
    <p:sldId id="314" r:id="rId15"/>
    <p:sldId id="315" r:id="rId16"/>
    <p:sldId id="295" r:id="rId17"/>
    <p:sldId id="297" r:id="rId18"/>
    <p:sldId id="301" r:id="rId19"/>
    <p:sldId id="292" r:id="rId20"/>
    <p:sldId id="29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CCFF99"/>
    <a:srgbClr val="00F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9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41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5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41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4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675730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6" y="675730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5" y="5956141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6" y="5951815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7" y="5956141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9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41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5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41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90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5" y="2180500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2" y="595614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52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9" y="5141978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3043914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5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3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5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1" y="2250896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8" y="2250896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1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93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5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5" y="5262300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4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5" y="2180500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2" y="595614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5260131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1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3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4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675730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6" y="675730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5" y="5956141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6" y="5951815"/>
            <a:ext cx="7896279" cy="365125"/>
          </a:xfrm>
        </p:spPr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7" y="5956141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2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9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41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5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41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71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5" y="2180500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2" y="595614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27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9" y="5141978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3043914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5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6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5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1" y="2250896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8" y="2250896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1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18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08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9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9" y="5141978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3043914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5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5" y="5262300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39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5260131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86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22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4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675730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6" y="675730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5" y="5956141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6" y="5951815"/>
            <a:ext cx="7896279" cy="365125"/>
          </a:xfrm>
        </p:spPr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7" y="5956141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10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7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9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41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5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41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8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5" y="2180500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2" y="595614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66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9" y="5141978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3043914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5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57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12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1" y="2250896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8" y="2250896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1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6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54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5" y="5262300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15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5260131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31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5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19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4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675730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6" y="675730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5" y="5956141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6" y="5951815"/>
            <a:ext cx="7896279" cy="365125"/>
          </a:xfrm>
        </p:spPr>
        <p:txBody>
          <a:bodyPr/>
          <a:lstStyle/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7" y="5956141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4D1434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143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74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5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8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11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4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7" y="1859764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0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1" y="2250896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8" y="2250896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1" y="2926056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8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60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49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9"/>
            <a:ext cx="812800" cy="365125"/>
          </a:xfrm>
        </p:spPr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3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7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66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41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40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9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4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8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3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71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58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4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4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27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48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08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7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5" y="5262300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5260131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4" y="595614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5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2" y="5956141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4" y="595614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5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2" y="5956141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785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4" y="595614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5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2" y="5956141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019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4" y="595614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srgbClr val="903163"/>
                </a:solidFill>
              </a:rPr>
              <a:pPr/>
              <a:t>5/17/2018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3" y="5951815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2" y="5956141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3163"/>
                </a:solidFill>
              </a:rPr>
              <a:pPr/>
              <a:t>‹#›</a:t>
            </a:fld>
            <a:endParaRPr lang="en-US" dirty="0">
              <a:solidFill>
                <a:srgbClr val="90316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383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914400"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9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63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C5FD2CDD-B9DF-49D9-B617-B119A8BF9A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914400"/>
              <a:t>17.05.2018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1DDC3D8D-555D-42BD-8F90-DE91A8811A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79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1192" y="1887415"/>
            <a:ext cx="11094995" cy="103163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БИЛИНГВАЛЬНОЕ ОБРАЗОВАНИЕ: </a:t>
            </a:r>
            <a:b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 ОЦЕНКИ КАЧЕСТВА БИЛИНГВАЛЬНОЙ ОБРАЗОВАТЕЛЬНОЙ СРЕДЫ РАННЕГО ДЕТСТВА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70585" y="4407877"/>
            <a:ext cx="6604155" cy="1805354"/>
          </a:xfrm>
        </p:spPr>
        <p:txBody>
          <a:bodyPr>
            <a:normAutofit/>
          </a:bodyPr>
          <a:lstStyle/>
          <a:p>
            <a:pPr algn="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6" y="3071450"/>
            <a:ext cx="2649416" cy="335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15" y="3071450"/>
            <a:ext cx="3001108" cy="34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1" y="3071450"/>
            <a:ext cx="3118337" cy="335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31" y="715597"/>
            <a:ext cx="1570892" cy="111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754" y="2060107"/>
            <a:ext cx="28051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8" y="3071450"/>
            <a:ext cx="3470027" cy="335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97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Модель экспертизы качества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билингвальной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образовательной среды: содержание и методологические основания</a:t>
            </a:r>
            <a:endParaRPr lang="ru-RU" sz="20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602721"/>
              </p:ext>
            </p:extLst>
          </p:nvPr>
        </p:nvGraphicFramePr>
        <p:xfrm>
          <a:off x="773722" y="2461847"/>
          <a:ext cx="10714896" cy="3232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448"/>
                <a:gridCol w="5357448"/>
              </a:tblGrid>
              <a:tr h="4794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56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«Внутренние» эксперты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(педагоги, родители)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«Внешние» эксперты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(педагоги-психологи и др.)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15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729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Психодиагностические методы, рефлексивный анализ и качественная оценка процессов и продуктов деятельности, групповая дискуссия (обсуждение различных экспертных мнений)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5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300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Экспертное заключение; программа психолого-педагогических мероприятий; методические рекомендации всем субъектам образовательного процесса по оптимизации составляющих структурных компонентов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978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и методы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1" y="1929606"/>
            <a:ext cx="8815755" cy="4484075"/>
          </a:xfrm>
        </p:spPr>
        <p:txBody>
          <a:bodyPr>
            <a:noAutofit/>
          </a:bodyPr>
          <a:lstStyle/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рамках апробации разработанной нами модели экспертизы </a:t>
            </a:r>
            <a:r>
              <a:rPr lang="ru-RU" dirty="0" err="1"/>
              <a:t>билингвальной</a:t>
            </a:r>
            <a:r>
              <a:rPr lang="ru-RU" dirty="0"/>
              <a:t> образовательной среды раннего детства была предпринята первая серия экспериментальной проверки ее эффективности. Выбор психодиагностических методик был обусловлен результатом теоретического анализа проблемы и задачами исследования. </a:t>
            </a:r>
            <a:endParaRPr lang="ru-RU" dirty="0" smtClean="0"/>
          </a:p>
          <a:p>
            <a:r>
              <a:rPr lang="ru-RU" dirty="0" smtClean="0"/>
              <a:t>Эмпирические </a:t>
            </a:r>
            <a:r>
              <a:rPr lang="ru-RU" dirty="0"/>
              <a:t>данные получены на базе 8 </a:t>
            </a:r>
            <a:r>
              <a:rPr lang="ru-RU" dirty="0" err="1"/>
              <a:t>билингвальных</a:t>
            </a:r>
            <a:r>
              <a:rPr lang="ru-RU" dirty="0"/>
              <a:t> дошкольных </a:t>
            </a:r>
            <a:r>
              <a:rPr lang="ru-RU" dirty="0" smtClean="0"/>
              <a:t>образовательных  </a:t>
            </a:r>
            <a:r>
              <a:rPr lang="ru-RU" dirty="0"/>
              <a:t>организаций в Республике Татарстан (3 ДОО – победители конкурса «Лучший </a:t>
            </a:r>
            <a:r>
              <a:rPr lang="ru-RU" dirty="0" err="1"/>
              <a:t>билингвальный</a:t>
            </a:r>
            <a:r>
              <a:rPr lang="ru-RU" dirty="0"/>
              <a:t> детский сад»), на выборке испытуемых в </a:t>
            </a:r>
            <a:r>
              <a:rPr lang="ru-RU" dirty="0" smtClean="0"/>
              <a:t>           528 </a:t>
            </a:r>
            <a:r>
              <a:rPr lang="ru-RU" dirty="0"/>
              <a:t>человек (24 воспитателя и 504 дошкольника).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целью изучения компонентов образовательной среды ДОО использовались положение о республиканском конкурсе «Лучший </a:t>
            </a:r>
            <a:r>
              <a:rPr lang="ru-RU" dirty="0" err="1"/>
              <a:t>билингвальный</a:t>
            </a:r>
            <a:r>
              <a:rPr lang="ru-RU" dirty="0"/>
              <a:t> детский сад», утвержденное приказом Министерства образования и науки Республики </a:t>
            </a:r>
            <a:r>
              <a:rPr lang="ru-RU" dirty="0" smtClean="0"/>
              <a:t>Татарстан, </a:t>
            </a:r>
            <a:r>
              <a:rPr lang="ru-RU" dirty="0"/>
              <a:t>разработанная нами «Анкета изучения особенностей </a:t>
            </a:r>
            <a:r>
              <a:rPr lang="ru-RU" dirty="0" err="1"/>
              <a:t>билингвальной</a:t>
            </a:r>
            <a:r>
              <a:rPr lang="ru-RU" dirty="0"/>
              <a:t> образовательной среды раннего детства для воспитателей», методика «Экспертиза </a:t>
            </a:r>
            <a:r>
              <a:rPr lang="ru-RU" dirty="0" err="1"/>
              <a:t>билингвальной</a:t>
            </a:r>
            <a:r>
              <a:rPr lang="ru-RU" dirty="0"/>
              <a:t> образовательной среды раннего детства (модификация шкал ECERS-R)». </a:t>
            </a:r>
            <a:endParaRPr lang="ru-RU" dirty="0" smtClean="0"/>
          </a:p>
          <a:p>
            <a:endParaRPr lang="en-US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4801"/>
            <a:ext cx="3560373" cy="841321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46" y="4314096"/>
            <a:ext cx="2110155" cy="214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645" y="1805355"/>
            <a:ext cx="2110155" cy="250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2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обсуждение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6683"/>
            <a:ext cx="3560373" cy="8413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0985" y="1594338"/>
            <a:ext cx="1018735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диагностико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-организационном этапе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экспериментальной работы было проведено исследование состояния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среды ДОО, участвовавших в эксперименте.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этапе, было выявлено, что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билингвальные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дошкольные образовательные учреждения создают условия для гармоничного развития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личности с раннего возраста путем единства воспитательных, развивающих и образовательных задач, а также целостности образовательного процесса за счет интеграции содержания и разнообразия видов детской деятельности при постоянном совершенствовании образовательной среды.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базовых индикаторов получили положительную оценку. Однако, результаты анализа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среды в наблюдаемых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полилингвальных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ДОО демонстрируют, что поликультурный и познавательно-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компоненты в группах являются не достаточно насыщенными. </a:t>
            </a: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заключение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6683"/>
            <a:ext cx="3560373" cy="8413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5817" y="2051542"/>
            <a:ext cx="113127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Процесс </a:t>
            </a:r>
            <a:r>
              <a:rPr lang="ru-RU" sz="2400" b="1" dirty="0">
                <a:solidFill>
                  <a:prstClr val="black"/>
                </a:solidFill>
              </a:rPr>
              <a:t>формирования полноценного билингвизма, в целом, будет </a:t>
            </a:r>
            <a:r>
              <a:rPr lang="ru-RU" sz="2400" b="1" dirty="0" smtClean="0">
                <a:solidFill>
                  <a:prstClr val="black"/>
                </a:solidFill>
              </a:rPr>
              <a:t>зависеть:</a:t>
            </a:r>
          </a:p>
          <a:p>
            <a:pPr algn="ctr"/>
            <a:endParaRPr lang="ru-RU" sz="2400" b="1" dirty="0">
              <a:solidFill>
                <a:prstClr val="black"/>
              </a:solidFill>
            </a:endParaRPr>
          </a:p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- от </a:t>
            </a:r>
            <a:r>
              <a:rPr lang="ru-RU" sz="2400" dirty="0">
                <a:solidFill>
                  <a:prstClr val="black"/>
                </a:solidFill>
              </a:rPr>
              <a:t>оптимально созданной </a:t>
            </a:r>
            <a:r>
              <a:rPr lang="ru-RU" sz="2400" dirty="0" err="1">
                <a:solidFill>
                  <a:prstClr val="black"/>
                </a:solidFill>
              </a:rPr>
              <a:t>билингвальной</a:t>
            </a:r>
            <a:r>
              <a:rPr lang="ru-RU" sz="2400" dirty="0">
                <a:solidFill>
                  <a:prstClr val="black"/>
                </a:solidFill>
              </a:rPr>
              <a:t> образовательной среды, которая является главным условием продуктивного процесса </a:t>
            </a:r>
            <a:r>
              <a:rPr lang="ru-RU" sz="2400" dirty="0" err="1">
                <a:solidFill>
                  <a:prstClr val="black"/>
                </a:solidFill>
              </a:rPr>
              <a:t>билингвального</a:t>
            </a:r>
            <a:r>
              <a:rPr lang="ru-RU" sz="2400" dirty="0">
                <a:solidFill>
                  <a:prstClr val="black"/>
                </a:solidFill>
              </a:rPr>
              <a:t> образования дошкольников</a:t>
            </a:r>
            <a:r>
              <a:rPr lang="ru-RU" sz="2400" dirty="0" smtClean="0">
                <a:solidFill>
                  <a:prstClr val="black"/>
                </a:solidFill>
              </a:rPr>
              <a:t>;</a:t>
            </a:r>
            <a:endParaRPr lang="ru-RU" sz="2400" dirty="0">
              <a:solidFill>
                <a:prstClr val="black"/>
              </a:solidFill>
            </a:endParaRPr>
          </a:p>
          <a:p>
            <a:pPr algn="just"/>
            <a:r>
              <a:rPr lang="ru-RU" sz="2400" dirty="0" smtClean="0">
                <a:solidFill>
                  <a:prstClr val="black"/>
                </a:solidFill>
              </a:rPr>
              <a:t>- от </a:t>
            </a:r>
            <a:r>
              <a:rPr lang="ru-RU" sz="2400" dirty="0">
                <a:solidFill>
                  <a:prstClr val="black"/>
                </a:solidFill>
              </a:rPr>
              <a:t>уровня профессиональной подготовки воспитателей</a:t>
            </a:r>
            <a:r>
              <a:rPr lang="ru-RU" sz="2400" dirty="0" smtClean="0">
                <a:solidFill>
                  <a:prstClr val="black"/>
                </a:solidFill>
              </a:rPr>
              <a:t>;</a:t>
            </a:r>
            <a:endParaRPr lang="ru-RU" sz="2400" dirty="0">
              <a:solidFill>
                <a:prstClr val="black"/>
              </a:solidFill>
            </a:endParaRPr>
          </a:p>
          <a:p>
            <a:pPr algn="just"/>
            <a:r>
              <a:rPr lang="ru-RU" sz="2400" dirty="0">
                <a:solidFill>
                  <a:prstClr val="black"/>
                </a:solidFill>
              </a:rPr>
              <a:t>-от наличия научно-методических основ педагогики </a:t>
            </a:r>
            <a:r>
              <a:rPr lang="ru-RU" sz="2400" dirty="0" err="1">
                <a:solidFill>
                  <a:prstClr val="black"/>
                </a:solidFill>
              </a:rPr>
              <a:t>поликультурности</a:t>
            </a:r>
            <a:r>
              <a:rPr lang="ru-RU" sz="2400" dirty="0">
                <a:solidFill>
                  <a:prstClr val="black"/>
                </a:solidFill>
              </a:rPr>
              <a:t> и </a:t>
            </a:r>
            <a:r>
              <a:rPr lang="ru-RU" sz="2400" dirty="0" err="1">
                <a:solidFill>
                  <a:prstClr val="black"/>
                </a:solidFill>
              </a:rPr>
              <a:t>толератности</a:t>
            </a:r>
            <a:r>
              <a:rPr lang="ru-RU" sz="2400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902679"/>
            <a:ext cx="11029616" cy="19988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формирование </a:t>
            </a:r>
            <a:r>
              <a:rPr lang="ru-RU" dirty="0"/>
              <a:t>поликультурной личности, сочетающей в себе системные знания в области различных культур, стремление и готовность к межкультурному </a:t>
            </a:r>
            <a:r>
              <a:rPr lang="ru-RU" dirty="0" smtClean="0"/>
              <a:t>диалогу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5073"/>
            <a:ext cx="3560373" cy="8413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7879" y="5005755"/>
            <a:ext cx="10750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endParaRPr lang="en-US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123" y="2532185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dirty="0">
              <a:solidFill>
                <a:srgbClr val="000000"/>
              </a:solidFill>
              <a:latin typeface="Calibri"/>
            </a:endParaRPr>
          </a:p>
          <a:p>
            <a:endParaRPr lang="ru-RU" sz="900" dirty="0">
              <a:latin typeface="Calibri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7" y="2285999"/>
            <a:ext cx="3552092" cy="34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31" y="2285999"/>
            <a:ext cx="3610708" cy="34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71" y="2286003"/>
            <a:ext cx="3645876" cy="342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7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45998"/>
          </a:xfrm>
        </p:spPr>
        <p:txBody>
          <a:bodyPr/>
          <a:lstStyle/>
          <a:p>
            <a:pPr algn="ctr"/>
            <a:r>
              <a:rPr lang="ru-RU" dirty="0"/>
              <a:t>СПАСИБО ЗА </a:t>
            </a:r>
            <a:r>
              <a:rPr lang="ru-RU" dirty="0" smtClean="0"/>
              <a:t>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639" y="1664677"/>
            <a:ext cx="11029616" cy="51933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55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55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5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Шишова</a:t>
            </a:r>
            <a:endParaRPr lang="en-US" sz="3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3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evgshishova@yandex.ru </a:t>
            </a:r>
          </a:p>
          <a:p>
            <a:pPr marL="0" indent="0" algn="r">
              <a:buNone/>
            </a:pPr>
            <a:endParaRPr lang="ru-RU" sz="5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7" y="362191"/>
            <a:ext cx="11138711" cy="199415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AutoShape 10" descr="Картинки по запросу дети-мигранты в школ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46234" y="1793632"/>
            <a:ext cx="625845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sz="1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ru-RU" sz="1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Мировая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мысль разрабатывает общую стратегию поликультурного образования. В докладе Международной </a:t>
            </a:r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образованию ЮНЕСКО в 1997г. было провозглашено, что воспитание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обучение должны содействовать тому, </a:t>
            </a:r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одной стороны, человек осознал свои корни и тем самым мог определить место, которое он занимает в современном мире, а с другой стороны – привить ему уважение к другим культурам. </a:t>
            </a:r>
            <a:endParaRPr lang="ru-RU" sz="1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направлениями в русле которых развивается поликультурное образование в ведущих странах мира, являются: </a:t>
            </a:r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этнических меньшинств;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билингвальное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обучение; многокультурное воспитание, сопровождающееся мерами против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этноцентризма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1600" b="1" dirty="0">
                <a:solidFill>
                  <a:srgbClr val="333333"/>
                </a:solidFill>
                <a:latin typeface="PT Sans"/>
              </a:rPr>
            </a:br>
            <a:endParaRPr lang="en-US" sz="1600" b="1" dirty="0" smtClean="0">
              <a:solidFill>
                <a:srgbClr val="333333"/>
              </a:solidFill>
              <a:latin typeface="PT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8" y="5824098"/>
            <a:ext cx="925369" cy="6852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6324677"/>
            <a:ext cx="2846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Kazan Federal University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" y="2414954"/>
            <a:ext cx="2426538" cy="214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2" y="2414954"/>
            <a:ext cx="2512878" cy="214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4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7" y="362191"/>
            <a:ext cx="11138711" cy="199415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6" name="AutoShape 10" descr="Картинки по запросу дети-мигранты в школ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46234" y="1793634"/>
            <a:ext cx="625845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билингвизма являясь предметом исследования различных наук, привлекает к себе все больше внимания исследователей ведущих научных школ, как за рубежом, так и в нашей стране. Во многих научных работах общие вопросы двуязычия рассматриваются с позиций лингвистики, психолингвистики, психологии, выявляются корни возникновения билингвизма. Важность двуязычия обуславливается тем, что в начале ХХI века приобщение российского, европейского жителя к мировой культуре становится социальным заказом общества, что отражено в основных государственных документах европейских стран и Российской Федерации. И дошкольное воспитание является первым звеном в этой работе. </a:t>
            </a:r>
            <a:endParaRPr lang="ru-RU" sz="1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Сторонники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 и развивающего обучения (Л.С. Выготский,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П.Я.Гальперин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А.Н. Леонтьев, Н.Ф. Талызина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В.Ф.Габдулхаков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и сторонники теории раннего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билингвального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(К.А. Гельвеций, В.Н. Татищев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В.А.Запорожец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Н.Н.Подъяков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Н.А.Горлова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считают введение раннего обучения второму языку в дошкольных образовательных учреждениях правомерным, т.к. в дошкольном возрасте формируются базовые качества личности, закладываются основы физического, нравственного, когнитивного и коммуникативного развития детей. </a:t>
            </a:r>
            <a:r>
              <a:rPr lang="ru-RU" sz="1600" b="1" dirty="0">
                <a:solidFill>
                  <a:srgbClr val="333333"/>
                </a:solidFill>
                <a:latin typeface="PT Sans"/>
              </a:rPr>
              <a:t/>
            </a:r>
            <a:br>
              <a:rPr lang="ru-RU" sz="1600" b="1" dirty="0">
                <a:solidFill>
                  <a:srgbClr val="333333"/>
                </a:solidFill>
                <a:latin typeface="PT Sans"/>
              </a:rPr>
            </a:br>
            <a:endParaRPr lang="en-US" sz="1600" b="1" dirty="0" smtClean="0">
              <a:solidFill>
                <a:srgbClr val="333333"/>
              </a:solidFill>
              <a:latin typeface="PT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8" y="5824098"/>
            <a:ext cx="925369" cy="6852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6324677"/>
            <a:ext cx="2846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Kazan Federal University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9" y="2004647"/>
            <a:ext cx="2536825" cy="220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1" y="2887512"/>
            <a:ext cx="2688569" cy="232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7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ru-RU" sz="4000" b="1" u="sng" dirty="0" smtClean="0">
                <a:ln>
                  <a:solidFill>
                    <a:srgbClr val="00B0F0"/>
                  </a:solidFill>
                </a:ln>
                <a:solidFill>
                  <a:srgbClr val="9933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Виды билингвизма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2351584" y="836712"/>
            <a:ext cx="2496277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5327915" y="1412517"/>
            <a:ext cx="1152128" cy="211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576056" y="764704"/>
            <a:ext cx="2496277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39349" y="1556792"/>
            <a:ext cx="2755371" cy="1058416"/>
          </a:xfrm>
          <a:prstGeom prst="rect">
            <a:avLst/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в зависимости от ситуации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59829" y="1988840"/>
            <a:ext cx="2755371" cy="1058416"/>
          </a:xfrm>
          <a:prstGeom prst="rect">
            <a:avLst/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в зависимости от возрастных периодов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08237" y="1484784"/>
            <a:ext cx="2755371" cy="1058416"/>
          </a:xfrm>
          <a:prstGeom prst="rect">
            <a:avLst/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в зависимости от степени владения языком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19404" y="5517232"/>
            <a:ext cx="2496277" cy="692696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искусственный (учебный)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719404" y="4581128"/>
            <a:ext cx="2496277" cy="720080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естественный (бытовой)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19404" y="3717032"/>
            <a:ext cx="2496277" cy="720080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индивидуальный билингвизм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719404" y="2780928"/>
            <a:ext cx="2496277" cy="792088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национальный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81" name="Соединительная линия уступом 80"/>
          <p:cNvCxnSpPr>
            <a:endCxn id="63" idx="1"/>
          </p:cNvCxnSpPr>
          <p:nvPr/>
        </p:nvCxnSpPr>
        <p:spPr>
          <a:xfrm rot="16200000" flipH="1">
            <a:off x="-108689" y="3248980"/>
            <a:ext cx="1368152" cy="288032"/>
          </a:xfrm>
          <a:prstGeom prst="bentConnector2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80"/>
          <p:cNvCxnSpPr>
            <a:endCxn id="62" idx="1"/>
          </p:cNvCxnSpPr>
          <p:nvPr/>
        </p:nvCxnSpPr>
        <p:spPr>
          <a:xfrm rot="16200000" flipH="1">
            <a:off x="-468729" y="3753036"/>
            <a:ext cx="2088232" cy="288032"/>
          </a:xfrm>
          <a:prstGeom prst="bentConnector2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80"/>
          <p:cNvCxnSpPr>
            <a:endCxn id="64" idx="1"/>
          </p:cNvCxnSpPr>
          <p:nvPr/>
        </p:nvCxnSpPr>
        <p:spPr>
          <a:xfrm rot="16200000" flipH="1">
            <a:off x="377367" y="2834935"/>
            <a:ext cx="396044" cy="288032"/>
          </a:xfrm>
          <a:prstGeom prst="bentConnector2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Соединительная линия уступом 80"/>
          <p:cNvCxnSpPr/>
          <p:nvPr/>
        </p:nvCxnSpPr>
        <p:spPr>
          <a:xfrm rot="16200000" flipH="1">
            <a:off x="-893931" y="4178239"/>
            <a:ext cx="2938636" cy="288032"/>
          </a:xfrm>
          <a:prstGeom prst="bentConnector3">
            <a:avLst>
              <a:gd name="adj1" fmla="val 99504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Соединительная линия уступом 80"/>
          <p:cNvCxnSpPr/>
          <p:nvPr/>
        </p:nvCxnSpPr>
        <p:spPr>
          <a:xfrm rot="16200000" flipH="1">
            <a:off x="7260129" y="3873053"/>
            <a:ext cx="2952328" cy="480053"/>
          </a:xfrm>
          <a:prstGeom prst="bentConnector3">
            <a:avLst>
              <a:gd name="adj1" fmla="val 99274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Соединительная линия уступом 80"/>
          <p:cNvCxnSpPr/>
          <p:nvPr/>
        </p:nvCxnSpPr>
        <p:spPr>
          <a:xfrm rot="16200000" flipH="1">
            <a:off x="7872197" y="3332994"/>
            <a:ext cx="1728192" cy="480053"/>
          </a:xfrm>
          <a:prstGeom prst="bentConnector3">
            <a:avLst>
              <a:gd name="adj1" fmla="val 99704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Соединительная линия уступом 80"/>
          <p:cNvCxnSpPr/>
          <p:nvPr/>
        </p:nvCxnSpPr>
        <p:spPr>
          <a:xfrm rot="16200000" flipH="1">
            <a:off x="8340249" y="2720926"/>
            <a:ext cx="792088" cy="480053"/>
          </a:xfrm>
          <a:prstGeom prst="bentConnector3">
            <a:avLst>
              <a:gd name="adj1" fmla="val 97226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Соединительная линия уступом 80"/>
          <p:cNvCxnSpPr/>
          <p:nvPr/>
        </p:nvCxnSpPr>
        <p:spPr>
          <a:xfrm rot="16200000" flipH="1">
            <a:off x="3995767" y="3993063"/>
            <a:ext cx="2088232" cy="384043"/>
          </a:xfrm>
          <a:prstGeom prst="bentConnector3">
            <a:avLst>
              <a:gd name="adj1" fmla="val 99759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ная линия уступом 80"/>
          <p:cNvCxnSpPr>
            <a:endCxn id="131" idx="1"/>
          </p:cNvCxnSpPr>
          <p:nvPr/>
        </p:nvCxnSpPr>
        <p:spPr>
          <a:xfrm rot="16200000" flipH="1">
            <a:off x="4733851" y="3182978"/>
            <a:ext cx="612068" cy="384043"/>
          </a:xfrm>
          <a:prstGeom prst="bentConnector2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Скругленный прямоугольник 129"/>
          <p:cNvSpPr/>
          <p:nvPr/>
        </p:nvSpPr>
        <p:spPr>
          <a:xfrm>
            <a:off x="5231905" y="4725144"/>
            <a:ext cx="2400267" cy="792088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поздний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5231904" y="3284984"/>
            <a:ext cx="2496277" cy="792088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ранний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9072332" y="5229200"/>
            <a:ext cx="3119669" cy="864096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продуктивный (порождающий)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3" name="Скругленный прямоугольник 132"/>
          <p:cNvSpPr/>
          <p:nvPr/>
        </p:nvSpPr>
        <p:spPr>
          <a:xfrm>
            <a:off x="9072332" y="3933056"/>
            <a:ext cx="3119669" cy="1008112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репродуктивный</a:t>
            </a:r>
          </a:p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(воспроизводственный)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4" name="Скругленный прямоугольник 133"/>
          <p:cNvSpPr/>
          <p:nvPr/>
        </p:nvSpPr>
        <p:spPr>
          <a:xfrm>
            <a:off x="9072332" y="2924944"/>
            <a:ext cx="3119669" cy="864096"/>
          </a:xfrm>
          <a:prstGeom prst="roundRect">
            <a:avLst/>
          </a:prstGeom>
          <a:solidFill>
            <a:srgbClr val="99336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dirty="0" smtClean="0">
                <a:solidFill>
                  <a:prstClr val="black"/>
                </a:solidFill>
              </a:rPr>
              <a:t>рецептивный (воспринимающий) билингвизм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-82062"/>
            <a:ext cx="12192000" cy="701207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tile tx="0" ty="0" sx="65000" sy="65000" flip="none" algn="tl"/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>
              <a:buNone/>
            </a:pPr>
            <a:endParaRPr lang="ru-RU" sz="1400" b="1" u="sng" dirty="0" smtClean="0">
              <a:ln>
                <a:solidFill>
                  <a:srgbClr val="00B0F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buNone/>
            </a:pPr>
            <a:r>
              <a:rPr lang="ru-RU" sz="4000" b="1" u="sng" dirty="0" smtClean="0">
                <a:ln>
                  <a:solidFill>
                    <a:srgbClr val="00B0F0"/>
                  </a:solidFill>
                </a:ln>
                <a:solidFill>
                  <a:srgbClr val="9933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Модели организации </a:t>
            </a:r>
            <a:r>
              <a:rPr lang="ru-RU" sz="4000" b="1" u="sng" dirty="0" err="1" smtClean="0">
                <a:ln>
                  <a:solidFill>
                    <a:srgbClr val="00B0F0"/>
                  </a:solidFill>
                </a:ln>
                <a:solidFill>
                  <a:srgbClr val="9933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билингвального</a:t>
            </a:r>
            <a:r>
              <a:rPr lang="ru-RU" sz="4000" b="1" u="sng" dirty="0" smtClean="0">
                <a:ln>
                  <a:solidFill>
                    <a:srgbClr val="00B0F0"/>
                  </a:solidFill>
                </a:ln>
                <a:solidFill>
                  <a:srgbClr val="9933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образования</a:t>
            </a:r>
          </a:p>
          <a:p>
            <a:pPr algn="ctr">
              <a:buNone/>
            </a:pPr>
            <a:r>
              <a:rPr lang="ru-RU" sz="4000" b="1" u="sng" dirty="0" smtClean="0">
                <a:ln>
                  <a:solidFill>
                    <a:srgbClr val="00B0F0"/>
                  </a:solidFill>
                </a:ln>
                <a:solidFill>
                  <a:srgbClr val="9933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                                </a:t>
            </a:r>
            <a:r>
              <a:rPr lang="ru-RU" sz="4000" b="1" u="sng" dirty="0" smtClean="0">
                <a:ln>
                  <a:solidFill>
                    <a:srgbClr val="00B0F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                                                                               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817077" y="1066800"/>
            <a:ext cx="1580887" cy="8500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15" idx="3"/>
          </p:cNvCxnSpPr>
          <p:nvPr/>
        </p:nvCxnSpPr>
        <p:spPr>
          <a:xfrm>
            <a:off x="8675077" y="961292"/>
            <a:ext cx="1213344" cy="9555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0" y="1963076"/>
            <a:ext cx="3295597" cy="4941168"/>
          </a:xfrm>
          <a:prstGeom prst="round2DiagRect">
            <a:avLst>
              <a:gd name="adj1" fmla="val 18649"/>
              <a:gd name="adj2" fmla="val 0"/>
            </a:avLst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Модель «Один 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человек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914400"/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 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зык».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algn="just" defTabSz="914400"/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В соответствии с данной моделью, один воспитатель разговаривает по-русски, а второй  - на изучаемом языке, обеспечивая  в сознании ребенка соотнесенность  языка и человека, говорящего на этом языке.</a:t>
            </a:r>
            <a:endParaRPr lang="ru-RU" b="1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ctr" defTabSz="91440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728181" y="1916832"/>
            <a:ext cx="4320480" cy="4941168"/>
          </a:xfrm>
          <a:prstGeom prst="round2DiagRect">
            <a:avLst/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«Пространственная модель»</a:t>
            </a:r>
          </a:p>
          <a:p>
            <a:pPr algn="just" defTabSz="914400"/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Заключается в том, что одно из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помещений детского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сада отводится  изучению второго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языка. Оно 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оформляется соответствующим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образом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и оснащается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необходимыми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учебно-методическими 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материалами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и  инвентарем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 В определенное время  воспитатель по обучению второму языку занимается с воспитанниками в этом специальном помещении.</a:t>
            </a:r>
            <a:endParaRPr lang="ru-RU" b="1" dirty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503712" y="1916832"/>
            <a:ext cx="4032448" cy="4987412"/>
          </a:xfrm>
          <a:prstGeom prst="round2DiagRect">
            <a:avLst>
              <a:gd name="adj1" fmla="val 16667"/>
              <a:gd name="adj2" fmla="val 3097"/>
            </a:avLst>
          </a:prstGeom>
          <a:solidFill>
            <a:srgbClr val="99336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«Иммерсионная модель» </a:t>
            </a:r>
            <a:endParaRPr lang="ru-RU" sz="2000" b="1" u="sng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/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иммерсия –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погружение)  дети 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погружаются в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языковую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среду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 Овладение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вторым языком происходит в ходе привычной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ежедневной деятельности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ребенка (рисование,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пение, игра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, конструирование и т. д.), когда сказанное связывается с </a:t>
            </a:r>
            <a:r>
              <a:rPr lang="ru-RU" b="1" dirty="0" err="1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опреде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-ленной 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деятельностью и поддерживается </a:t>
            </a:r>
            <a:r>
              <a:rPr lang="ru-RU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жестами, действиями</a:t>
            </a:r>
            <a:r>
              <a:rPr lang="ru-RU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, показом.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960031" y="1066800"/>
            <a:ext cx="0" cy="89627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755" y="1"/>
            <a:ext cx="11371384" cy="2262554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8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исследования </a:t>
            </a:r>
            <a:r>
              <a:rPr lang="ru-RU" sz="168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являлось теоретическое обоснование, разработка </a:t>
            </a:r>
            <a:r>
              <a:rPr lang="ru-RU" sz="168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эмпирическая </a:t>
            </a:r>
            <a:r>
              <a:rPr lang="ru-RU" sz="168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модели экспертизы образовательной среды, которая будет способствовать эффективному </a:t>
            </a:r>
            <a:r>
              <a:rPr lang="ru-RU" sz="168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билингвальному</a:t>
            </a:r>
            <a:r>
              <a:rPr lang="ru-RU" sz="168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8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образованию дошкольников</a:t>
            </a:r>
            <a:r>
              <a:rPr lang="ru-RU" sz="1680" b="1" i="1" dirty="0"/>
              <a:t/>
            </a:r>
            <a:br>
              <a:rPr lang="ru-RU" sz="1680" b="1" i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4" y="1965841"/>
            <a:ext cx="10028193" cy="1187671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Билингвальная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образовательная среда является сложным структурным многокомпонентным феноменом, это определяет характер модели, которая должна носить системный характер и учитывать все структурно-процессуальные характеристики и психологические детерминанты становления языковой личности ребенка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1" y="6073257"/>
            <a:ext cx="3560373" cy="841321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88" y="2977662"/>
            <a:ext cx="2872153" cy="239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09" y="3317634"/>
            <a:ext cx="3516923" cy="241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8" y="3434866"/>
            <a:ext cx="3141785" cy="263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34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7163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Теоретико-методологические основания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352" y="1899140"/>
            <a:ext cx="11233709" cy="396239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одним из важнейших направлений в психологии является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 формирования психики ребенка в процессе взаимодействия со средой.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концепции и подходы к образовательной среде как источнике психического развития личности     (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Л.С.Выготский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А.Н.Леонтьев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С.Л.Рубинштейн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В.И.Слободчиков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В.А.Ясвин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др.); 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 ориентированного подхода в обучении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К.А.Абульханова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А.Г.Асмолов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А.А.Бодалев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Л.И.Божович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И.А.Зимняя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В. Петровский,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И.С.Якиманкая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системно-средовой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образовании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И.А.Баева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В.В.Рубцов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В.И.Слободчиков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В.А.Ясвин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А.Бандура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К.Роджерс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(К.А. Гельвеций, В.Н.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Татищев,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В.Ф.Габдулхаков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оложения о взаимодействии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 в сознании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влияния на параметры речевой деятельности (Н.В. Барышников, Е.М. Верещагин,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A.A.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Залевская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И.А.Зимняя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Лэмберт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Дж.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Гавелки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С. Эрвин ;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Л.В.Щерба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М.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Albert; M.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Narvez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Stoll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97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Модель экспертизы качества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билингвальной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образовательной среды: содержание и методологические основания</a:t>
            </a:r>
            <a:endParaRPr lang="ru-RU" sz="20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666960"/>
              </p:ext>
            </p:extLst>
          </p:nvPr>
        </p:nvGraphicFramePr>
        <p:xfrm>
          <a:off x="762000" y="1928813"/>
          <a:ext cx="10679725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45"/>
                <a:gridCol w="1423963"/>
                <a:gridCol w="711982"/>
                <a:gridCol w="2135945"/>
                <a:gridCol w="711982"/>
                <a:gridCol w="1423963"/>
                <a:gridCol w="2135945"/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Методологические основы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Социокультурный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Билингвальный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Коммуникативный подход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Личностно-развивающий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подход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Деятельностный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Принципы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Поликультурности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Билингвизма и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полилингвизма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Речемыслительной активности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Адекватности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 с точки зрения предоставляемых ею условий и возможностей для когнитивного и коммуникативного развития детей.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грамотной и комфортной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 для гармоничного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языкового развития и обучения ребенка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Функции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Диагностическая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Развивающая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Прогностическая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4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97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Модель экспертизы качества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билингвальной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образовательной среды: содержание и методологические основания</a:t>
            </a:r>
            <a:endParaRPr lang="ru-RU" sz="20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332098"/>
              </p:ext>
            </p:extLst>
          </p:nvPr>
        </p:nvGraphicFramePr>
        <p:xfrm>
          <a:off x="762000" y="1582615"/>
          <a:ext cx="10679726" cy="5275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908"/>
                <a:gridCol w="1779955"/>
                <a:gridCol w="1779955"/>
                <a:gridCol w="3559908"/>
              </a:tblGrid>
              <a:tr h="466848">
                <a:tc gridSpan="4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0327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качества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билингвального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возможных последствий влияния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 для когнитивного и коммуникативного развития ребенка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66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Обьект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13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Билингвальная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образовательная среда как система психолого-педагогических условий для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 раннего двуязычия у детей дошкольного возраста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66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03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Поликультурный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Познавательно-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деятельностный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компонент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Коммуникативный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компонент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билингвальной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866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054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принятию многообразия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Ролевые игры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Книги и иллюстрации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речи для развития мыслительных навыков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телевизора, видео и компьютеров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Стимулирование общения между детьми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Повседневное использование речи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занятие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персонала и детей</a:t>
                      </a:r>
                    </a:p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детей друг с другом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3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1_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2_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4.xml><?xml version="1.0" encoding="utf-8"?>
<a:theme xmlns:a="http://schemas.openxmlformats.org/drawingml/2006/main" name="3_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3204</TotalTime>
  <Words>1181</Words>
  <Application>Microsoft Office PowerPoint</Application>
  <PresentationFormat>Произвольный</PresentationFormat>
  <Paragraphs>134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Дивиденд</vt:lpstr>
      <vt:lpstr>1_Дивиденд</vt:lpstr>
      <vt:lpstr>2_Дивиденд</vt:lpstr>
      <vt:lpstr>3_Дивиденд</vt:lpstr>
      <vt:lpstr>Поток</vt:lpstr>
      <vt:lpstr>1_Поток</vt:lpstr>
      <vt:lpstr>                       БИЛИНГВАЛЬНОЕ ОБРАЗОВАНИЕ:  ПРОБЛЕМА ОЦЕНКИ КАЧЕСТВА БИЛИНГВАЛЬНОЙ ОБРАЗОВАТЕЛЬНОЙ СРЕДЫ РАННЕГО ДЕТСТВА  </vt:lpstr>
      <vt:lpstr> актуальность исследования  </vt:lpstr>
      <vt:lpstr> актуальность исследования  </vt:lpstr>
      <vt:lpstr>Презентация PowerPoint</vt:lpstr>
      <vt:lpstr>Презентация PowerPoint</vt:lpstr>
      <vt:lpstr>     Целью исследования являлось теоретическое обоснование, разработка и эмпирическая апробация модели экспертизы образовательной среды, которая будет способствовать эффективному билингвальному образованию дошкольников  </vt:lpstr>
      <vt:lpstr>Теоретико-методологические основания исследования</vt:lpstr>
      <vt:lpstr>Модель экспертизы качества билингвальной образовательной среды: содержание и методологические основания</vt:lpstr>
      <vt:lpstr>Модель экспертизы качества билингвальной образовательной среды: содержание и методологические основания</vt:lpstr>
      <vt:lpstr>Модель экспертизы качества билингвальной образовательной среды: содержание и методологические основания</vt:lpstr>
      <vt:lpstr>Организация и методы исследования</vt:lpstr>
      <vt:lpstr> Результаты и обсуждение </vt:lpstr>
      <vt:lpstr> заключение </vt:lpstr>
      <vt:lpstr>      формирование поликультурной личности, сочетающей в себе системные знания в области различных культур, стремление и готовность к межкультурному диалогу 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psychological type of religiosity on the intercultural competence of teachers</dc:title>
  <dc:creator>Ольга Лопухова</dc:creator>
  <cp:lastModifiedBy>женя</cp:lastModifiedBy>
  <cp:revision>371</cp:revision>
  <dcterms:created xsi:type="dcterms:W3CDTF">2016-05-17T10:53:24Z</dcterms:created>
  <dcterms:modified xsi:type="dcterms:W3CDTF">2018-05-16T23:16:20Z</dcterms:modified>
</cp:coreProperties>
</file>